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9144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 bwMode="auto">
          <a:xfrm>
            <a:off x="1371600" y="2819400"/>
            <a:ext cx="6400800" cy="1752599"/>
          </a:xfrm>
        </p:spPr>
        <p:txBody>
          <a:bodyPr/>
          <a:lstStyle>
            <a:lvl1pPr marL="0" indent="0" algn="ctr">
              <a:buNone/>
              <a:defRPr sz="1600" b="1" cap="all" spc="25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6BBFD0-62AB-4D2D-9E2D-DC2EE892B379}" type="datetimeFigureOut">
              <a:rPr lang="fr-FR"/>
              <a:t/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3" name="Ellipse 12"/>
          <p:cNvSpPr/>
          <p:nvPr/>
        </p:nvSpPr>
        <p:spPr bwMode="auto"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lipse 13"/>
          <p:cNvSpPr/>
          <p:nvPr/>
        </p:nvSpPr>
        <p:spPr bwMode="auto"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E183F90-3AFA-4B2C-83EF-02D91CD7E65B}" type="slidenum">
              <a:rPr lang="fr-FR"/>
              <a:t/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 bwMode="auto">
          <a:xfrm>
            <a:off x="685800" y="381000"/>
            <a:ext cx="7772400" cy="1752599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6BBFD0-62AB-4D2D-9E2D-DC2EE892B379}" type="datetimeFigureOut">
              <a:rPr lang="fr-FR"/>
              <a:t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E183F90-3AFA-4B2C-83EF-02D91CD7E65B}" type="slidenum">
              <a:rPr lang="fr-FR"/>
              <a:t/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vertTitleAndTx" userDrawn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399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4" name="Ellipse 13"/>
          <p:cNvSpPr/>
          <p:nvPr/>
        </p:nvSpPr>
        <p:spPr bwMode="auto"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Ellipse 14"/>
          <p:cNvSpPr/>
          <p:nvPr/>
        </p:nvSpPr>
        <p:spPr bwMode="auto"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0E183F90-3AFA-4B2C-83EF-02D91CD7E65B}" type="slidenum">
              <a:rPr lang="fr-FR"/>
              <a:t/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304800" y="304800"/>
            <a:ext cx="6553200" cy="5821366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6BBFD0-62AB-4D2D-9E2D-DC2EE892B379}" type="datetimeFigureOut">
              <a:rPr lang="fr-FR"/>
              <a:t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7391400" y="304801"/>
            <a:ext cx="1447800" cy="5851525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6BBFD0-62AB-4D2D-9E2D-DC2EE892B379}" type="datetimeFigureOut">
              <a:rPr lang="fr-FR"/>
              <a:t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0E183F90-3AFA-4B2C-83EF-02D91CD7E65B}" type="slidenum">
              <a:rPr lang="fr-FR"/>
              <a:t/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 bwMode="auto">
          <a:xfrm>
            <a:off x="301752" y="1527048"/>
            <a:ext cx="8503920" cy="4572000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secHead" userDrawn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6BBFD0-62AB-4D2D-9E2D-DC2EE892B379}" type="datetimeFigureOut">
              <a:rPr lang="fr-FR"/>
              <a:t/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0" name="Ellipse 9"/>
          <p:cNvSpPr/>
          <p:nvPr/>
        </p:nvSpPr>
        <p:spPr bwMode="auto"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Ellipse 10"/>
          <p:cNvSpPr/>
          <p:nvPr/>
        </p:nvSpPr>
        <p:spPr bwMode="auto"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E183F90-3AFA-4B2C-83EF-02D91CD7E65B}" type="slidenum">
              <a:rPr lang="fr-FR"/>
              <a:t/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301752" y="228600"/>
            <a:ext cx="8534400" cy="758952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626BBFD0-62AB-4D2D-9E2D-DC2EE892B379}" type="datetimeFigureOut">
              <a:rPr lang="fr-FR"/>
              <a:t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E183F90-3AFA-4B2C-83EF-02D91CD7E65B}" type="slidenum">
              <a:rPr lang="fr-FR"/>
              <a:t/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 bwMode="auto"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 bwMode="auto"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woTxTwoObj" userDrawn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2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01752" y="1524000"/>
            <a:ext cx="4040188" cy="732974"/>
          </a:xfrm>
          <a:prstGeom prst="rect">
            <a:avLst/>
          </a:prstGeo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 bwMode="auto">
          <a:xfrm>
            <a:off x="4791330" y="1524000"/>
            <a:ext cx="4041775" cy="731520"/>
          </a:xfrm>
          <a:prstGeom prst="rect">
            <a:avLst/>
          </a:prstGeo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6BBFD0-62AB-4D2D-9E2D-DC2EE892B379}" type="datetimeFigureOut">
              <a:rPr lang="fr-FR"/>
              <a:t/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 bwMode="auto">
          <a:xfrm>
            <a:off x="301752" y="2471383"/>
            <a:ext cx="4041648" cy="3818404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 bwMode="auto">
          <a:xfrm>
            <a:off x="4800600" y="2471383"/>
            <a:ext cx="4038600" cy="3822192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25" name="Ellipse 24"/>
          <p:cNvSpPr/>
          <p:nvPr/>
        </p:nvSpPr>
        <p:spPr bwMode="auto"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Ellipse 26"/>
          <p:cNvSpPr/>
          <p:nvPr/>
        </p:nvSpPr>
        <p:spPr bwMode="auto"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E183F90-3AFA-4B2C-83EF-02D91CD7E65B}" type="slidenum">
              <a:rPr lang="fr-FR"/>
              <a:t/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 bwMode="auto"/>
        <p:txBody>
          <a:bodyPr rtlCol="0" anchor="b" anchorCtr="0"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6BBFD0-62AB-4D2D-9E2D-DC2EE892B379}" type="datetimeFigureOut">
              <a:rPr lang="fr-FR"/>
              <a:t/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0E183F90-3AFA-4B2C-83EF-02D91CD7E65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6BBFD0-62AB-4D2D-9E2D-DC2EE892B379}" type="datetimeFigureOut">
              <a:rPr lang="fr-FR"/>
              <a:t/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E183F90-3AFA-4B2C-83EF-02D91CD7E65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Tx" userDrawn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52400" y="609600"/>
            <a:ext cx="2743200" cy="5867399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381000" y="914400"/>
            <a:ext cx="2362199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 bwMode="auto">
          <a:xfrm>
            <a:off x="381000" y="1981200"/>
            <a:ext cx="2362199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 bwMode="auto">
          <a:xfrm>
            <a:off x="3124200" y="685800"/>
            <a:ext cx="5638800" cy="5410200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10" name="Ellipse 9"/>
          <p:cNvSpPr/>
          <p:nvPr/>
        </p:nvSpPr>
        <p:spPr bwMode="auto"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Ellipse 10"/>
          <p:cNvSpPr/>
          <p:nvPr/>
        </p:nvSpPr>
        <p:spPr bwMode="auto"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E183F90-3AFA-4B2C-83EF-02D91CD7E65B}" type="slidenum">
              <a:rPr lang="fr-FR"/>
              <a:t/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6BBFD0-62AB-4D2D-9E2D-DC2EE892B379}" type="datetimeFigureOut">
              <a:rPr lang="fr-FR"/>
              <a:t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52400" y="609600"/>
            <a:ext cx="2743200" cy="5867399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2" name="Ellipse 11"/>
          <p:cNvSpPr/>
          <p:nvPr/>
        </p:nvSpPr>
        <p:spPr bwMode="auto"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Ellipse 12"/>
          <p:cNvSpPr/>
          <p:nvPr/>
        </p:nvSpPr>
        <p:spPr bwMode="auto"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0E183F90-3AFA-4B2C-83EF-02D91CD7E65B}" type="slidenum">
              <a:rPr lang="fr-FR"/>
              <a:t/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3000375" y="5029200"/>
            <a:ext cx="5867399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3000375" y="609600"/>
            <a:ext cx="5867399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>
              <a:defRPr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626BBFD0-62AB-4D2D-9E2D-DC2EE892B379}" type="datetimeFigureOut">
              <a:rPr lang="fr-FR"/>
              <a:t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 bwMode="auto"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26BBFD0-62AB-4D2D-9E2D-DC2EE892B379}" type="datetimeFigureOut">
              <a:rPr lang="fr-FR"/>
              <a:t/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 bwMode="auto"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2" name="Ellipse 11"/>
          <p:cNvSpPr/>
          <p:nvPr/>
        </p:nvSpPr>
        <p:spPr bwMode="auto"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Ellipse 14"/>
          <p:cNvSpPr/>
          <p:nvPr/>
        </p:nvSpPr>
        <p:spPr bwMode="auto"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 bwMode="auto"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>
              <a:defRPr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E183F90-3AFA-4B2C-83EF-02D91CD7E65B}" type="slidenum">
              <a:rPr lang="fr-FR"/>
              <a:t/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>
        <a:spcBef>
          <a:spcPts val="0"/>
        </a:spcBef>
        <a:buNone/>
        <a:defRPr sz="33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>
        <a:spcBef>
          <a:spcPts val="0"/>
        </a:spcBef>
        <a:buClr>
          <a:schemeClr val="accent1"/>
        </a:buClr>
        <a:buSzPct val="85000"/>
        <a:buFont typeface="Wingdings 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>
        <a:spcBef>
          <a:spcPts val="0"/>
        </a:spcBef>
        <a:buClr>
          <a:schemeClr val="accent2"/>
        </a:buClr>
        <a:buSzPct val="70000"/>
        <a:buFont typeface="Wingdings"/>
        <a:buChar char=""/>
        <a:defRPr sz="2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>
        <a:spcBef>
          <a:spcPts val="0"/>
        </a:spcBef>
        <a:buClr>
          <a:schemeClr val="accent3"/>
        </a:buClr>
        <a:buSzPct val="75000"/>
        <a:buFont typeface="Wingdings 2"/>
        <a:buChar char="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>
        <a:spcBef>
          <a:spcPts val="0"/>
        </a:spcBef>
        <a:buClr>
          <a:schemeClr val="accent4"/>
        </a:buClr>
        <a:buSzPct val="70000"/>
        <a:buFont typeface="Wingdings"/>
        <a:buChar char=""/>
        <a:defRPr sz="20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>
        <a:spcBef>
          <a:spcPts val="0"/>
        </a:spcBef>
        <a:buClr>
          <a:schemeClr val="accent5"/>
        </a:buClr>
        <a:buFontTx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>
        <a:spcBef>
          <a:spcPts val="0"/>
        </a:spcBef>
        <a:buClr>
          <a:schemeClr val="accent6"/>
        </a:buClr>
        <a:buSzPct val="80000"/>
        <a:buFont typeface="Wingdings 2"/>
        <a:buChar char="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>
        <a:spcBef>
          <a:spcPts val="0"/>
        </a:spcBef>
        <a:buClr>
          <a:schemeClr val="accent1">
            <a:shade val="75000"/>
          </a:schemeClr>
        </a:buClr>
        <a:buSzPct val="9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>
        <a:spcBef>
          <a:spcPts val="0"/>
        </a:spcBef>
        <a:buClr>
          <a:schemeClr val="accent4">
            <a:shade val="75000"/>
          </a:schemeClr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>
        <a:spcBef>
          <a:spcPts val="0"/>
        </a:spcBef>
        <a:buClr>
          <a:schemeClr val="accent2">
            <a:shade val="75000"/>
          </a:schemeClr>
        </a:buClr>
        <a:buSzPct val="90000"/>
        <a:buChar char="•"/>
        <a:defRPr sz="1400" cap="all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467544" y="1988840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7200"/>
              <a:t>L’ADOLESCENCE</a:t>
            </a:r>
            <a:endParaRPr lang="fr-FR" sz="720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  <a:p>
            <a:pPr>
              <a:defRPr/>
            </a:pPr>
            <a:endParaRPr lang="fr-FR"/>
          </a:p>
          <a:p>
            <a:pPr>
              <a:defRPr/>
            </a:pPr>
            <a:endParaRPr lang="fr-FR"/>
          </a:p>
          <a:p>
            <a:pPr>
              <a:defRPr/>
            </a:pPr>
            <a:endParaRPr lang="fr-FR"/>
          </a:p>
          <a:p>
            <a:pPr>
              <a:defRPr/>
            </a:pPr>
            <a:endParaRPr lang="fr-FR"/>
          </a:p>
          <a:p>
            <a:pPr marL="0" indent="0" algn="ctr">
              <a:buNone/>
              <a:defRPr/>
            </a:pPr>
            <a:r>
              <a:rPr lang="fr-FR" sz="3200" b="1">
                <a:latin typeface="Comic Sans MS"/>
              </a:rPr>
              <a:t>TOUT S’EXPLIQUE !!!!</a:t>
            </a:r>
            <a:endParaRPr lang="fr-FR" sz="3200" b="1">
              <a:latin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611560" y="404664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b="1"/>
              <a:t>7, Pourquoi il se fait influencer alors que je lui ai inculqué des valeurs ? :</a:t>
            </a:r>
            <a:br>
              <a:rPr lang="fr-FR" b="1"/>
            </a:br>
            <a:endParaRPr lang="fr-FR" b="1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fr-FR"/>
              <a:t>Son </a:t>
            </a:r>
            <a:r>
              <a:rPr lang="fr-FR"/>
              <a:t>besoin le + grand est </a:t>
            </a:r>
            <a:r>
              <a:rPr lang="fr-FR" b="1"/>
              <a:t>le besoin d’appartenance à un groupe</a:t>
            </a:r>
            <a:r>
              <a:rPr lang="fr-FR"/>
              <a:t> donc il est plus vital pour lui d’être en conformité avec son groupe , et de ne pas perdre leur estime .</a:t>
            </a:r>
            <a:endParaRPr/>
          </a:p>
          <a:p>
            <a:pPr>
              <a:defRPr/>
            </a:pPr>
            <a:endParaRPr lang="fr-FR"/>
          </a:p>
          <a:p>
            <a:pPr>
              <a:defRPr/>
            </a:pPr>
            <a:r>
              <a:rPr lang="fr-FR"/>
              <a:t>La peur la plus grande de l’adolescent est la </a:t>
            </a:r>
            <a:r>
              <a:rPr lang="fr-FR" b="1"/>
              <a:t>peur du rejet. </a:t>
            </a:r>
            <a:endParaRPr/>
          </a:p>
          <a:p>
            <a:pPr>
              <a:defRPr/>
            </a:pPr>
            <a:endParaRPr lang="fr-FR"/>
          </a:p>
          <a:p>
            <a:pPr>
              <a:defRPr/>
            </a:pPr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868144" y="4581128"/>
            <a:ext cx="2971836" cy="156021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163265" y="4869159"/>
            <a:ext cx="1995149" cy="148838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b="1"/>
              <a:t>8, Pourquoi mon ado n’est pas motivé par l’école ?</a:t>
            </a:r>
            <a:endParaRPr lang="fr-FR" b="1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r>
              <a:rPr lang="fr-FR"/>
              <a:t>L’ado  </a:t>
            </a:r>
            <a:r>
              <a:rPr lang="fr-FR"/>
              <a:t>a </a:t>
            </a:r>
            <a:r>
              <a:rPr lang="fr-FR" b="1" u="sng"/>
              <a:t>besoin de satisfaction </a:t>
            </a:r>
            <a:endParaRPr lang="fr-FR" b="1" u="sng"/>
          </a:p>
          <a:p>
            <a:pPr marL="0" indent="0">
              <a:buNone/>
              <a:defRPr/>
            </a:pPr>
            <a:r>
              <a:rPr lang="fr-FR" b="1" u="sng"/>
              <a:t>immédiate</a:t>
            </a:r>
            <a:r>
              <a:rPr lang="fr-FR"/>
              <a:t> . ( Et encore plus maintenant </a:t>
            </a:r>
            <a:endParaRPr lang="fr-FR"/>
          </a:p>
          <a:p>
            <a:pPr marL="0" indent="0">
              <a:buNone/>
              <a:defRPr/>
            </a:pPr>
            <a:r>
              <a:rPr lang="fr-FR"/>
              <a:t>avec </a:t>
            </a:r>
            <a:r>
              <a:rPr lang="fr-FR"/>
              <a:t>les réseaux sociaux )</a:t>
            </a:r>
            <a:endParaRPr/>
          </a:p>
          <a:p>
            <a:pPr>
              <a:defRPr/>
            </a:pPr>
            <a:endParaRPr lang="fr-FR"/>
          </a:p>
          <a:p>
            <a:pPr>
              <a:defRPr/>
            </a:pPr>
            <a:r>
              <a:rPr lang="fr-FR"/>
              <a:t>O</a:t>
            </a:r>
            <a:r>
              <a:rPr lang="fr-FR"/>
              <a:t>r à l’école ce n’est </a:t>
            </a:r>
            <a:r>
              <a:rPr lang="fr-FR" u="sng"/>
              <a:t>pas assez rapide , ils ne sont pas récompensés tous les jours</a:t>
            </a:r>
            <a:r>
              <a:rPr lang="fr-FR"/>
              <a:t>.</a:t>
            </a:r>
            <a:endParaRPr/>
          </a:p>
          <a:p>
            <a:pPr marL="0" indent="0">
              <a:buNone/>
              <a:defRPr/>
            </a:pPr>
            <a:endParaRPr lang="fr-FR"/>
          </a:p>
          <a:p>
            <a:pPr>
              <a:defRPr/>
            </a:pPr>
            <a:r>
              <a:rPr lang="fr-FR"/>
              <a:t>Ceux qui se sentent « nuls » préfèrent ne pas faire les devoirs et </a:t>
            </a:r>
            <a:r>
              <a:rPr lang="fr-FR" u="sng"/>
              <a:t>se faire passer pour </a:t>
            </a:r>
            <a:r>
              <a:rPr lang="fr-FR" u="sng"/>
              <a:t>paresseux  </a:t>
            </a:r>
            <a:r>
              <a:rPr lang="fr-FR"/>
              <a:t>plutôt </a:t>
            </a:r>
            <a:r>
              <a:rPr lang="fr-FR"/>
              <a:t>que d’afficher leurs vraies difficultés . </a:t>
            </a:r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660232" y="548680"/>
            <a:ext cx="2857500" cy="18002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663743" y="5517232"/>
            <a:ext cx="2511602" cy="1260748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447281" y="404664"/>
            <a:ext cx="6400800" cy="1752599"/>
          </a:xfrm>
        </p:spPr>
        <p:txBody>
          <a:bodyPr/>
          <a:lstStyle/>
          <a:p>
            <a:pPr>
              <a:defRPr/>
            </a:pPr>
            <a:r>
              <a:rPr lang="fr-FR" sz="2800"/>
              <a:t>Changeons de regard pour mieux les comprendre</a:t>
            </a:r>
            <a:endParaRPr/>
          </a:p>
          <a:p>
            <a:pPr>
              <a:defRPr/>
            </a:pPr>
            <a:endParaRPr lang="fr-FR"/>
          </a:p>
          <a:p>
            <a:pPr>
              <a:defRPr/>
            </a:pPr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 bwMode="auto">
          <a:xfrm>
            <a:off x="525066" y="5085184"/>
            <a:ext cx="7173466" cy="1385929"/>
          </a:xfrm>
        </p:spPr>
        <p:txBody>
          <a:bodyPr/>
          <a:lstStyle/>
          <a:p>
            <a:pPr>
              <a:defRPr/>
            </a:pPr>
            <a:r>
              <a:rPr lang="fr-FR" i="1">
                <a:solidFill>
                  <a:schemeClr val="accent5">
                    <a:lumMod val="75000"/>
                  </a:schemeClr>
                </a:solidFill>
              </a:rPr>
              <a:t>Il ne font pas toujours exprès  </a:t>
            </a:r>
            <a:endParaRPr lang="fr-FR" i="1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403648" y="1700808"/>
            <a:ext cx="6286500" cy="37147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812360" y="5738758"/>
            <a:ext cx="947921" cy="89216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fr-FR" b="1"/>
              <a:t>1,  Est-ce-que mon ado est en crise ?</a:t>
            </a:r>
            <a:endParaRPr lang="fr-FR" b="1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fr-FR"/>
          </a:p>
          <a:p>
            <a:pPr>
              <a:defRPr/>
            </a:pPr>
            <a:r>
              <a:rPr lang="fr-FR"/>
              <a:t>En fait, </a:t>
            </a:r>
            <a:r>
              <a:rPr lang="fr-FR" b="1">
                <a:solidFill>
                  <a:srgbClr val="FF0000"/>
                </a:solidFill>
              </a:rPr>
              <a:t>la crise d’ado n’existe pas </a:t>
            </a:r>
            <a:r>
              <a:rPr lang="fr-FR"/>
              <a:t>!!!</a:t>
            </a:r>
            <a:endParaRPr/>
          </a:p>
          <a:p>
            <a:pPr>
              <a:defRPr/>
            </a:pPr>
            <a:endParaRPr lang="fr-FR"/>
          </a:p>
          <a:p>
            <a:pPr>
              <a:defRPr/>
            </a:pPr>
            <a:r>
              <a:rPr lang="fr-FR"/>
              <a:t>Eux ils vont bien :  «</a:t>
            </a:r>
            <a:r>
              <a:rPr lang="fr-FR" b="1"/>
              <a:t> T’inquiète ! Je gère !</a:t>
            </a:r>
            <a:r>
              <a:rPr lang="fr-FR"/>
              <a:t> »</a:t>
            </a:r>
            <a:endParaRPr/>
          </a:p>
          <a:p>
            <a:pPr>
              <a:defRPr/>
            </a:pPr>
            <a:endParaRPr lang="fr-FR"/>
          </a:p>
          <a:p>
            <a:pPr>
              <a:defRPr/>
            </a:pPr>
            <a:r>
              <a:rPr lang="fr-FR"/>
              <a:t>En vérité, c’est la </a:t>
            </a:r>
            <a:r>
              <a:rPr lang="fr-FR" b="1"/>
              <a:t>crise des parents !!! </a:t>
            </a:r>
            <a:endParaRPr/>
          </a:p>
          <a:p>
            <a:pPr marL="0" indent="0">
              <a:buNone/>
              <a:defRPr/>
            </a:pPr>
            <a:r>
              <a:rPr lang="fr-FR"/>
              <a:t>Car les ados subissent tellement de </a:t>
            </a:r>
            <a:r>
              <a:rPr lang="fr-FR" u="sng"/>
              <a:t>transformations dans leur cerveau et dans leur corps</a:t>
            </a:r>
            <a:r>
              <a:rPr lang="fr-FR"/>
              <a:t> qu’ils se métamorphosent et nous on les reconnait plus. Ils nous échappent.  </a:t>
            </a:r>
            <a:endParaRPr/>
          </a:p>
          <a:p>
            <a:pPr>
              <a:defRPr/>
            </a:pPr>
            <a:endParaRPr lang="fr-FR"/>
          </a:p>
          <a:p>
            <a:pPr>
              <a:defRPr/>
            </a:pPr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668344" y="2348880"/>
            <a:ext cx="1152525" cy="9906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635896" y="5374489"/>
            <a:ext cx="3790949" cy="12096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 bwMode="auto">
          <a:xfrm>
            <a:off x="301752" y="1527048"/>
            <a:ext cx="8503920" cy="492628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FR"/>
              <a:t>En + ils ont de nouveaux besoins : </a:t>
            </a:r>
            <a:endParaRPr lang="fr-FR"/>
          </a:p>
          <a:p>
            <a:pPr>
              <a:buFontTx/>
              <a:buChar char="-"/>
              <a:defRPr/>
            </a:pPr>
            <a:r>
              <a:rPr lang="fr-FR" u="sng"/>
              <a:t>indépendance </a:t>
            </a:r>
            <a:r>
              <a:rPr lang="fr-FR"/>
              <a:t>, liberté </a:t>
            </a:r>
            <a:endParaRPr lang="fr-FR"/>
          </a:p>
          <a:p>
            <a:pPr>
              <a:buFontTx/>
              <a:buChar char="-"/>
              <a:defRPr/>
            </a:pPr>
            <a:r>
              <a:rPr lang="fr-FR"/>
              <a:t>ils </a:t>
            </a:r>
            <a:r>
              <a:rPr lang="fr-FR"/>
              <a:t>accordent </a:t>
            </a:r>
            <a:r>
              <a:rPr lang="fr-FR" u="sng"/>
              <a:t>plus d’importance à leurs copains</a:t>
            </a:r>
            <a:r>
              <a:rPr lang="fr-FR" u="sng"/>
              <a:t>.</a:t>
            </a:r>
            <a:endParaRPr/>
          </a:p>
          <a:p>
            <a:pPr>
              <a:buFontTx/>
              <a:buChar char="-"/>
              <a:defRPr/>
            </a:pPr>
            <a:endParaRPr lang="fr-FR" u="sng"/>
          </a:p>
          <a:p>
            <a:pPr>
              <a:defRPr/>
            </a:pPr>
            <a:r>
              <a:rPr lang="fr-FR"/>
              <a:t>Donc on se sent </a:t>
            </a:r>
            <a:r>
              <a:rPr lang="fr-FR" b="1"/>
              <a:t>moins utile</a:t>
            </a:r>
            <a:r>
              <a:rPr lang="fr-FR"/>
              <a:t>, on </a:t>
            </a:r>
            <a:r>
              <a:rPr lang="fr-FR" b="1"/>
              <a:t>perd le contrôle </a:t>
            </a:r>
            <a:r>
              <a:rPr lang="fr-FR"/>
              <a:t>.</a:t>
            </a:r>
            <a:endParaRPr/>
          </a:p>
          <a:p>
            <a:pPr marL="0" indent="0">
              <a:buNone/>
              <a:defRPr/>
            </a:pPr>
            <a:endParaRPr lang="fr-FR"/>
          </a:p>
          <a:p>
            <a:pPr>
              <a:defRPr/>
            </a:pPr>
            <a:endParaRPr lang="fr-FR"/>
          </a:p>
          <a:p>
            <a:pPr>
              <a:defRPr/>
            </a:pPr>
            <a:endParaRPr lang="fr-FR"/>
          </a:p>
          <a:p>
            <a:pPr>
              <a:defRPr/>
            </a:pPr>
            <a:endParaRPr lang="fr-FR"/>
          </a:p>
          <a:p>
            <a:pPr>
              <a:defRPr/>
            </a:pPr>
            <a:r>
              <a:rPr lang="fr-FR"/>
              <a:t>Il faut juste qu’on apprenne à changer de posture : </a:t>
            </a:r>
            <a:r>
              <a:rPr lang="fr-FR" b="1">
                <a:solidFill>
                  <a:srgbClr val="FF0000"/>
                </a:solidFill>
              </a:rPr>
              <a:t>maintenir un lien fort </a:t>
            </a:r>
            <a:r>
              <a:rPr lang="fr-FR"/>
              <a:t>sans chercher à avoir le contrôle .</a:t>
            </a:r>
            <a:endParaRPr/>
          </a:p>
          <a:p>
            <a:pPr>
              <a:defRPr/>
            </a:pPr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347863" y="3717032"/>
            <a:ext cx="1800200" cy="144159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763687" y="3679482"/>
            <a:ext cx="1359595" cy="135959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b="1">
                <a:solidFill>
                  <a:schemeClr val="accent3"/>
                </a:solidFill>
              </a:rPr>
              <a:t>2, Mon ado est toujours avachi sur sa chaise , pourquoi ?</a:t>
            </a:r>
            <a:endParaRPr lang="fr-FR" b="1">
              <a:solidFill>
                <a:schemeClr val="accent3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  <a:p>
            <a:pPr>
              <a:defRPr/>
            </a:pPr>
            <a:r>
              <a:rPr lang="fr-FR"/>
              <a:t>Parce que ses muscles ne se développent pas au même rythme que ses os et donc il a besoin de reposer ses lombaires. </a:t>
            </a:r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275856" y="4149079"/>
            <a:ext cx="2915816" cy="1944849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b="1">
                <a:solidFill>
                  <a:schemeClr val="accent3"/>
                </a:solidFill>
              </a:rPr>
              <a:t>3, Pourquoi mon ado s’énerve tout le temps ?</a:t>
            </a:r>
            <a:endParaRPr lang="fr-FR" b="1">
              <a:solidFill>
                <a:schemeClr val="accent3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 bwMode="auto">
          <a:xfrm>
            <a:off x="301752" y="1527048"/>
            <a:ext cx="8518720" cy="51423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fr-FR" b="1" u="sng"/>
              <a:t>A cause des changements physiques et hormonaux </a:t>
            </a:r>
            <a:r>
              <a:rPr lang="fr-FR" u="sng"/>
              <a:t>:</a:t>
            </a:r>
            <a:endParaRPr/>
          </a:p>
          <a:p>
            <a:pPr>
              <a:defRPr/>
            </a:pPr>
            <a:r>
              <a:rPr lang="fr-FR"/>
              <a:t>Des modifications </a:t>
            </a:r>
            <a:r>
              <a:rPr lang="fr-FR"/>
              <a:t>d’</a:t>
            </a:r>
            <a:r>
              <a:rPr lang="fr-FR" b="1"/>
              <a:t>humeur et impulsivité</a:t>
            </a:r>
            <a:endParaRPr lang="fr-FR" b="1"/>
          </a:p>
          <a:p>
            <a:pPr>
              <a:defRPr/>
            </a:pPr>
            <a:r>
              <a:rPr lang="fr-FR"/>
              <a:t>Un sentiment de </a:t>
            </a:r>
            <a:r>
              <a:rPr lang="fr-FR" b="1"/>
              <a:t>compétitivité</a:t>
            </a:r>
            <a:endParaRPr/>
          </a:p>
          <a:p>
            <a:pPr>
              <a:defRPr/>
            </a:pPr>
            <a:r>
              <a:rPr lang="fr-FR"/>
              <a:t>Une </a:t>
            </a:r>
            <a:r>
              <a:rPr lang="fr-FR" b="1"/>
              <a:t>anxiété</a:t>
            </a:r>
            <a:r>
              <a:rPr lang="fr-FR"/>
              <a:t> exacerbée ( ils doivent apprendre à vire avec ce nouveau corps qui change )</a:t>
            </a:r>
            <a:endParaRPr/>
          </a:p>
          <a:p>
            <a:pPr>
              <a:defRPr/>
            </a:pPr>
            <a:r>
              <a:rPr lang="fr-FR" b="1"/>
              <a:t>Les cycles menstruels </a:t>
            </a:r>
            <a:r>
              <a:rPr lang="fr-FR"/>
              <a:t>des filles les rendent à fleur de peau.</a:t>
            </a:r>
            <a:endParaRPr/>
          </a:p>
          <a:p>
            <a:pPr>
              <a:defRPr/>
            </a:pPr>
            <a:r>
              <a:rPr lang="fr-FR" b="1"/>
              <a:t>Panne de l’empathie </a:t>
            </a:r>
            <a:r>
              <a:rPr lang="fr-FR"/>
              <a:t>: plus capable de ressentir les émotions des autres</a:t>
            </a:r>
            <a:endParaRPr/>
          </a:p>
          <a:p>
            <a:pPr>
              <a:defRPr/>
            </a:pPr>
            <a:endParaRPr lang="fr-FR"/>
          </a:p>
          <a:p>
            <a:pPr>
              <a:defRPr/>
            </a:pPr>
            <a:r>
              <a:rPr lang="fr-FR"/>
              <a:t>D’où </a:t>
            </a:r>
            <a:r>
              <a:rPr lang="fr-FR" b="1"/>
              <a:t>conflits</a:t>
            </a:r>
            <a:r>
              <a:rPr lang="fr-FR"/>
              <a:t> avec frères et sœurs et avec camarades de classe</a:t>
            </a:r>
            <a:endParaRPr/>
          </a:p>
          <a:p>
            <a:pPr>
              <a:defRPr/>
            </a:pPr>
            <a:endParaRPr lang="fr-FR"/>
          </a:p>
          <a:p>
            <a:pPr>
              <a:defRPr/>
            </a:pPr>
            <a:endParaRPr lang="fr-FR"/>
          </a:p>
          <a:p>
            <a:pPr marL="0" indent="0">
              <a:buNone/>
              <a:defRPr/>
            </a:pPr>
            <a:r>
              <a:rPr lang="fr-FR" b="1" u="sng"/>
              <a:t>A cause de la restructuration du cerveau </a:t>
            </a:r>
            <a:r>
              <a:rPr lang="fr-FR"/>
              <a:t>:</a:t>
            </a:r>
            <a:endParaRPr/>
          </a:p>
          <a:p>
            <a:pPr>
              <a:defRPr/>
            </a:pPr>
            <a:r>
              <a:rPr lang="fr-FR"/>
              <a:t>Des </a:t>
            </a:r>
            <a:r>
              <a:rPr lang="fr-FR"/>
              <a:t>émotions du passé ressurgissent , des choses non comprises, non digérées….. C’est le moment de leur expliquer et de les rassurer.</a:t>
            </a:r>
            <a:endParaRPr lang="fr-F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668344" y="1330463"/>
            <a:ext cx="1100138" cy="10382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723404" y="4653135"/>
            <a:ext cx="1233486" cy="9239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8369995" y="2817146"/>
            <a:ext cx="774005" cy="109679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b="1"/>
              <a:t>4, Pourquoi mon ado ne veut pas dormir le soir ?</a:t>
            </a:r>
            <a:endParaRPr lang="fr-FR" b="1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fr-FR"/>
              <a:t>A l’adolescence la </a:t>
            </a:r>
            <a:r>
              <a:rPr lang="fr-FR"/>
              <a:t>mélatonine  </a:t>
            </a:r>
            <a:r>
              <a:rPr lang="fr-FR"/>
              <a:t>( hormone du sommeil ) est sécrétée une heure plus tard qu’à l’enfance, donc son corps n’est pas encore prêt à dormir. </a:t>
            </a:r>
            <a:endParaRPr lang="fr-FR"/>
          </a:p>
          <a:p>
            <a:pPr>
              <a:defRPr/>
            </a:pPr>
            <a:endParaRPr lang="fr-FR"/>
          </a:p>
          <a:p>
            <a:pPr>
              <a:defRPr/>
            </a:pPr>
            <a:endParaRPr lang="fr-FR" i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r>
              <a:rPr lang="fr-FR" i="1">
                <a:solidFill>
                  <a:schemeClr val="bg2">
                    <a:lumMod val="50000"/>
                  </a:schemeClr>
                </a:solidFill>
              </a:rPr>
              <a:t>Mieux vaut ne pas le forcer .</a:t>
            </a:r>
            <a:endParaRPr/>
          </a:p>
          <a:p>
            <a:pPr>
              <a:defRPr/>
            </a:pPr>
            <a:r>
              <a:rPr lang="fr-FR" i="1">
                <a:solidFill>
                  <a:schemeClr val="tx2">
                    <a:lumMod val="60000"/>
                    <a:lumOff val="40000"/>
                  </a:schemeClr>
                </a:solidFill>
              </a:rPr>
              <a:t>Mais on peut favoriser l’endormissement en lui interdisant </a:t>
            </a:r>
            <a:r>
              <a:rPr lang="fr-FR" i="1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i="1">
                <a:solidFill>
                  <a:schemeClr val="tx2">
                    <a:lumMod val="60000"/>
                    <a:lumOff val="40000"/>
                  </a:schemeClr>
                </a:solidFill>
              </a:rPr>
              <a:t>écran  et activité physique avant le coucher.</a:t>
            </a: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660232" y="2852936"/>
            <a:ext cx="1944216" cy="194421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251520" y="332656"/>
            <a:ext cx="8534400" cy="75895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b="1"/>
              <a:t>5, Pourquoi mon ado régresse, ne sait plus réfléchir ?</a:t>
            </a:r>
            <a:endParaRPr lang="fr-FR" b="1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endParaRPr lang="fr-FR" sz="3400" b="1">
              <a:solidFill>
                <a:srgbClr val="FF0000"/>
              </a:solidFill>
            </a:endParaRPr>
          </a:p>
          <a:p>
            <a:pPr>
              <a:defRPr/>
            </a:pPr>
            <a:r>
              <a:rPr lang="fr-FR" sz="3400" b="1">
                <a:solidFill>
                  <a:srgbClr val="FF0000"/>
                </a:solidFill>
              </a:rPr>
              <a:t>Le </a:t>
            </a:r>
            <a:r>
              <a:rPr lang="fr-FR" sz="3400" b="1">
                <a:solidFill>
                  <a:srgbClr val="FF0000"/>
                </a:solidFill>
              </a:rPr>
              <a:t>cerveau n’est terminé qu’à l’âge de 25 ans !!! </a:t>
            </a:r>
            <a:endParaRPr/>
          </a:p>
          <a:p>
            <a:pPr>
              <a:defRPr/>
            </a:pPr>
            <a:r>
              <a:rPr lang="fr-FR"/>
              <a:t>La </a:t>
            </a:r>
            <a:r>
              <a:rPr lang="fr-FR"/>
              <a:t>zone Préfrontale du cerveau  qui gère le raisonnement , la relation de cause à effet, l’organisation se forme en dernier !!</a:t>
            </a:r>
            <a:endParaRPr/>
          </a:p>
          <a:p>
            <a:pPr>
              <a:defRPr/>
            </a:pPr>
            <a:endParaRPr lang="fr-FR"/>
          </a:p>
          <a:p>
            <a:pPr marL="0" indent="0">
              <a:buNone/>
              <a:defRPr/>
            </a:pPr>
            <a:endParaRPr lang="fr-FR"/>
          </a:p>
          <a:p>
            <a:pPr>
              <a:defRPr/>
            </a:pPr>
            <a:r>
              <a:rPr lang="fr-FR"/>
              <a:t>De plus , </a:t>
            </a:r>
            <a:r>
              <a:rPr lang="fr-FR" b="1"/>
              <a:t>les hormones  coupent les connexions entre les neurones</a:t>
            </a:r>
            <a:r>
              <a:rPr lang="fr-FR"/>
              <a:t>. C’est-à-dire que l’ado se débarrasse des infos qu’il n’utilise pas …..</a:t>
            </a:r>
            <a:endParaRPr/>
          </a:p>
          <a:p>
            <a:pPr>
              <a:defRPr/>
            </a:pPr>
            <a:endParaRPr lang="fr-FR"/>
          </a:p>
          <a:p>
            <a:pPr>
              <a:defRPr/>
            </a:pPr>
            <a:r>
              <a:rPr lang="fr-FR"/>
              <a:t>C’est  pour ça qu’ils ont du mal à </a:t>
            </a:r>
            <a:r>
              <a:rPr lang="fr-FR" u="sng"/>
              <a:t>anticiper</a:t>
            </a:r>
            <a:r>
              <a:rPr lang="fr-FR"/>
              <a:t> l</a:t>
            </a:r>
            <a:r>
              <a:rPr lang="fr-FR"/>
              <a:t>es </a:t>
            </a:r>
            <a:r>
              <a:rPr lang="fr-FR"/>
              <a:t>conséquences de leurs actes  , qu’ils </a:t>
            </a:r>
            <a:r>
              <a:rPr lang="fr-FR" u="sng"/>
              <a:t>oublient</a:t>
            </a:r>
            <a:r>
              <a:rPr lang="fr-FR"/>
              <a:t> ….</a:t>
            </a:r>
            <a:r>
              <a:rPr lang="fr-FR" u="sng"/>
              <a:t>perdent</a:t>
            </a:r>
            <a:r>
              <a:rPr lang="fr-FR"/>
              <a:t>…</a:t>
            </a:r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798627" y="620688"/>
            <a:ext cx="1989722" cy="1338088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b="1"/>
              <a:t>6, Pourquoi  mon ado brave les interdits, il me provoque ?</a:t>
            </a:r>
            <a:endParaRPr lang="fr-FR" b="1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 bwMode="auto"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fr-FR"/>
              <a:t>Ce </a:t>
            </a:r>
            <a:r>
              <a:rPr lang="fr-FR"/>
              <a:t>n’est pas  de  la rébellion ou de la </a:t>
            </a:r>
            <a:r>
              <a:rPr lang="fr-FR"/>
              <a:t>provocation </a:t>
            </a:r>
            <a:r>
              <a:rPr lang="fr-FR"/>
              <a:t>.</a:t>
            </a:r>
            <a:endParaRPr/>
          </a:p>
          <a:p>
            <a:pPr>
              <a:defRPr/>
            </a:pPr>
            <a:endParaRPr lang="fr-FR"/>
          </a:p>
          <a:p>
            <a:pPr>
              <a:defRPr/>
            </a:pPr>
            <a:r>
              <a:rPr lang="fr-FR"/>
              <a:t>A l’adolescence, dans le cerveau  , il y a une </a:t>
            </a:r>
            <a:r>
              <a:rPr lang="fr-FR" b="1" u="sng"/>
              <a:t>panne de l’inhibition</a:t>
            </a:r>
            <a:r>
              <a:rPr lang="fr-FR"/>
              <a:t> :  c’est-à-dire qu’il n’arrive pas à résister aux tentations , à se mettre des  limites , à prendre conscience du réel danger .</a:t>
            </a:r>
            <a:endParaRPr/>
          </a:p>
          <a:p>
            <a:pPr>
              <a:defRPr/>
            </a:pPr>
            <a:endParaRPr lang="fr-FR"/>
          </a:p>
          <a:p>
            <a:pPr>
              <a:defRPr/>
            </a:pPr>
            <a:r>
              <a:rPr lang="fr-FR"/>
              <a:t>Ils ont  un  réel </a:t>
            </a:r>
            <a:r>
              <a:rPr lang="fr-FR" b="1"/>
              <a:t>besoin d’expérimenter </a:t>
            </a:r>
            <a:r>
              <a:rPr lang="fr-FR"/>
              <a:t>,( exactement comme à 2 ans )  tant qu’ils n’ont pas expérimenté , il lâchent pas </a:t>
            </a:r>
            <a:endParaRPr/>
          </a:p>
          <a:p>
            <a:pPr marL="0" indent="0">
              <a:buNone/>
              <a:defRPr/>
            </a:pPr>
            <a:endParaRPr lang="fr-FR"/>
          </a:p>
          <a:p>
            <a:pPr>
              <a:defRPr/>
            </a:pPr>
            <a:r>
              <a:rPr lang="fr-FR">
                <a:solidFill>
                  <a:schemeClr val="bg2">
                    <a:lumMod val="50000"/>
                  </a:schemeClr>
                </a:solidFill>
              </a:rPr>
              <a:t>On doit donc montrer de  l’ouverture </a:t>
            </a:r>
            <a:r>
              <a:rPr lang="fr-FR">
                <a:solidFill>
                  <a:schemeClr val="bg2">
                    <a:lumMod val="50000"/>
                  </a:schemeClr>
                </a:solidFill>
              </a:rPr>
              <a:t>,Discuter sur les conséquences</a:t>
            </a:r>
            <a:endParaRPr/>
          </a:p>
          <a:p>
            <a:pPr>
              <a:defRPr/>
            </a:pPr>
            <a:r>
              <a:rPr lang="fr-FR">
                <a:solidFill>
                  <a:schemeClr val="bg2">
                    <a:lumMod val="50000"/>
                  </a:schemeClr>
                </a:solidFill>
              </a:rPr>
              <a:t>Laisser  de l’autonomie mais garder supervision .</a:t>
            </a:r>
            <a:endParaRPr lang="fr-FR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r>
              <a:rPr lang="fr-FR">
                <a:solidFill>
                  <a:schemeClr val="bg2">
                    <a:lumMod val="50000"/>
                  </a:schemeClr>
                </a:solidFill>
              </a:rPr>
              <a:t>A trop interdire on perd encore plus le contrôle  et le lien .</a:t>
            </a:r>
            <a:endParaRPr/>
          </a:p>
          <a:p>
            <a:pPr>
              <a:defRPr/>
            </a:pPr>
            <a:endParaRPr lang="fr-FR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endParaRPr lang="fr-FR"/>
          </a:p>
          <a:p>
            <a:pPr>
              <a:defRPr/>
            </a:pPr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100392" y="741905"/>
            <a:ext cx="927547" cy="92754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092280" y="756147"/>
            <a:ext cx="1008112" cy="10081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779912" y="5445224"/>
            <a:ext cx="1872208" cy="125063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Civil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ivil">
      <a:majorFont>
        <a:latin typeface="Georgia"/>
        <a:ea typeface="Arial"/>
        <a:cs typeface="Arial"/>
      </a:majorFont>
      <a:minorFont>
        <a:latin typeface="Georgia"/>
        <a:ea typeface="Arial"/>
        <a:cs typeface="Arial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blipFill>
          <a:blip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algn="tl" flip="none" sx="85000" sy="85000" tx="0" ty="0"/>
        </a:blipFill>
        <a:blipFill>
          <a:blip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algn="tl" flip="none" sx="65000" sy="65000" tx="0" ty="0"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0</Words>
  <Application>ONLYOFFICE/7.2.2.56</Application>
  <DocSecurity>0</DocSecurity>
  <PresentationFormat>Affichage à l'écran (4:3)</PresentationFormat>
  <Paragraphs>0</Paragraphs>
  <Slides>11</Slides>
  <Notes>11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Mag</dc:creator>
  <cp:keywords/>
  <dc:description/>
  <dc:identifier/>
  <dc:language/>
  <cp:lastModifiedBy>Sabrina REZGUI</cp:lastModifiedBy>
  <cp:revision>18</cp:revision>
  <dcterms:created xsi:type="dcterms:W3CDTF">2023-10-20T11:59:00Z</dcterms:created>
  <dcterms:modified xsi:type="dcterms:W3CDTF">2024-02-01T13:26:10Z</dcterms:modified>
  <cp:category/>
  <cp:contentStatus/>
  <cp:version/>
</cp:coreProperties>
</file>